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6" r:id="rId2"/>
    <p:sldId id="265" r:id="rId3"/>
    <p:sldId id="275" r:id="rId4"/>
    <p:sldId id="257" r:id="rId5"/>
    <p:sldId id="259" r:id="rId6"/>
    <p:sldId id="258" r:id="rId7"/>
    <p:sldId id="260" r:id="rId8"/>
    <p:sldId id="261" r:id="rId9"/>
    <p:sldId id="263" r:id="rId10"/>
    <p:sldId id="264" r:id="rId11"/>
    <p:sldId id="262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3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50" d="100"/>
          <a:sy n="50" d="100"/>
        </p:scale>
        <p:origin x="95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3A2C8-8F6F-4A46-B525-3E54DA24C0A9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E8198-FC94-4765-8314-888C60879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7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5A4E-B966-4B3B-8135-6F873C4557E0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2851-E0F4-40C2-A519-6FEAE0341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59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5A4E-B966-4B3B-8135-6F873C4557E0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2851-E0F4-40C2-A519-6FEAE0341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25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5A4E-B966-4B3B-8135-6F873C4557E0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2851-E0F4-40C2-A519-6FEAE0341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12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5A4E-B966-4B3B-8135-6F873C4557E0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2851-E0F4-40C2-A519-6FEAE0341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10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5A4E-B966-4B3B-8135-6F873C4557E0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2851-E0F4-40C2-A519-6FEAE0341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21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5A4E-B966-4B3B-8135-6F873C4557E0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2851-E0F4-40C2-A519-6FEAE0341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39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5A4E-B966-4B3B-8135-6F873C4557E0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2851-E0F4-40C2-A519-6FEAE0341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5A4E-B966-4B3B-8135-6F873C4557E0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2851-E0F4-40C2-A519-6FEAE0341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5A4E-B966-4B3B-8135-6F873C4557E0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2851-E0F4-40C2-A519-6FEAE0341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3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5A4E-B966-4B3B-8135-6F873C4557E0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2851-E0F4-40C2-A519-6FEAE0341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3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5A4E-B966-4B3B-8135-6F873C4557E0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2851-E0F4-40C2-A519-6FEAE0341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95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B5A4E-B966-4B3B-8135-6F873C4557E0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72851-E0F4-40C2-A519-6FEAE0341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0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1560" y="2853516"/>
            <a:ext cx="70408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3200" b="1" dirty="0" smtClean="0"/>
              <a:t>СИСТЕМА ПОЖАРООБНАРУЖЕНИЯ</a:t>
            </a:r>
            <a:br>
              <a:rPr lang="ru-RU" sz="3200" b="1" dirty="0" smtClean="0"/>
            </a:br>
            <a:r>
              <a:rPr lang="ru-RU" sz="3200" b="1" dirty="0" smtClean="0"/>
              <a:t>НА ПРОТЯЖЕННЫХ ОБЪЕКТАХ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969" y="447720"/>
            <a:ext cx="3452063" cy="61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67591" y="6187831"/>
            <a:ext cx="34088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 i="1" dirty="0"/>
              <a:t>OOO “СЕДАТЭК”, 2016</a:t>
            </a:r>
          </a:p>
        </p:txBody>
      </p:sp>
    </p:spTree>
    <p:extLst>
      <p:ext uri="{BB962C8B-B14F-4D97-AF65-F5344CB8AC3E}">
        <p14:creationId xmlns:p14="http://schemas.microsoft.com/office/powerpoint/2010/main" val="18872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000" y="6463006"/>
            <a:ext cx="1800000" cy="328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9052" y="292968"/>
            <a:ext cx="690589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 smtClean="0"/>
              <a:t>ОСНОВНЫЕ ПРЕИМУЩЕСТВА СИСТЕМЫ (2)</a:t>
            </a:r>
            <a:endParaRPr lang="ru-RU" sz="2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667" y="3937072"/>
            <a:ext cx="5830384" cy="660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ru-RU" sz="2200" spc="-50" dirty="0" smtClean="0"/>
              <a:t>Интеграция с системами АУПС, АУПТ и АСУ ТП.</a:t>
            </a:r>
          </a:p>
          <a:p>
            <a:pPr algn="r">
              <a:lnSpc>
                <a:spcPts val="2200"/>
              </a:lnSpc>
            </a:pPr>
            <a:r>
              <a:rPr lang="ru-RU" sz="2200" spc="-50" dirty="0" smtClean="0"/>
              <a:t>Архивация информации</a:t>
            </a:r>
            <a:r>
              <a:rPr lang="ru-RU" sz="2200" dirty="0" smtClean="0"/>
              <a:t>. 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4758" y="5658101"/>
            <a:ext cx="5943598" cy="378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dirty="0"/>
              <a:t>Автономная работа системы до 6 часов.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4758" y="1401940"/>
            <a:ext cx="5943598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dirty="0" smtClean="0"/>
              <a:t>Трёхуровневая структура ПО:</a:t>
            </a:r>
            <a:endParaRPr lang="en-US" sz="2200" dirty="0" smtClean="0"/>
          </a:p>
          <a:p>
            <a:pPr>
              <a:lnSpc>
                <a:spcPts val="2200"/>
              </a:lnSpc>
            </a:pPr>
            <a:endParaRPr lang="ru-RU" sz="2200" dirty="0" smtClean="0"/>
          </a:p>
          <a:p>
            <a:pPr>
              <a:lnSpc>
                <a:spcPts val="2200"/>
              </a:lnSpc>
            </a:pPr>
            <a:r>
              <a:rPr lang="ru-RU" sz="2200" dirty="0" smtClean="0"/>
              <a:t>1) Сигнализация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r>
              <a:rPr lang="ru-RU" sz="2200" dirty="0" smtClean="0"/>
              <a:t>2) Точное указание места события (адресность).</a:t>
            </a:r>
          </a:p>
          <a:p>
            <a:pPr>
              <a:lnSpc>
                <a:spcPts val="2200"/>
              </a:lnSpc>
            </a:pPr>
            <a:r>
              <a:rPr lang="ru-RU" sz="2200" dirty="0" smtClean="0"/>
              <a:t>3) Привязка </a:t>
            </a:r>
            <a:r>
              <a:rPr lang="ru-RU" sz="2200" smtClean="0"/>
              <a:t>к </a:t>
            </a:r>
            <a:r>
              <a:rPr lang="ru-RU" sz="2200" smtClean="0"/>
              <a:t>местности </a:t>
            </a:r>
            <a:r>
              <a:rPr lang="ru-RU" sz="2200" dirty="0" smtClean="0"/>
              <a:t>(картография)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4940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000" y="6463006"/>
            <a:ext cx="1800000" cy="328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9052" y="292968"/>
            <a:ext cx="690589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 smtClean="0"/>
              <a:t>ТЕХНИЧЕСКИЕ ХАРАКТЕРИСТИКИ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11723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023" y="6466553"/>
            <a:ext cx="1800000" cy="328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9052" y="292968"/>
            <a:ext cx="690589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 smtClean="0"/>
              <a:t>ПРЕИМУЩЕСТВА КОМПАНИИ</a:t>
            </a:r>
            <a:endParaRPr lang="ru-RU" sz="2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32816" y="1044403"/>
            <a:ext cx="21723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i="1" dirty="0"/>
              <a:t>УНИКАЛЬНОСТЬ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74183" y="2106535"/>
            <a:ext cx="24896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i="1" dirty="0"/>
              <a:t>КОМПЕТЕНТНОСТЬ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04296" y="3236192"/>
            <a:ext cx="14294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i="1" dirty="0"/>
              <a:t>ГИБКОСТЬ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7281" y="4393458"/>
            <a:ext cx="21034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i="1" dirty="0" smtClean="0"/>
              <a:t>МОБИЛЬНОСТЬ</a:t>
            </a:r>
            <a:endParaRPr lang="ru-RU" sz="22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24989" y="5480774"/>
            <a:ext cx="19880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i="1" dirty="0" smtClean="0"/>
              <a:t>ДОСТУПНОСТЬ</a:t>
            </a:r>
            <a:endParaRPr lang="ru-RU" sz="22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1020" y="1427323"/>
            <a:ext cx="8715983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200" dirty="0"/>
              <a:t>Предоставление полного комплекса </a:t>
            </a:r>
            <a:r>
              <a:rPr lang="ru-RU" sz="2200" dirty="0" smtClean="0"/>
              <a:t>услуг.</a:t>
            </a:r>
            <a:endParaRPr lang="ru-RU" sz="2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92189" y="2519291"/>
            <a:ext cx="6853645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200" dirty="0"/>
              <a:t>Высокий уровень квалификации и опыта </a:t>
            </a:r>
            <a:r>
              <a:rPr lang="ru-RU" sz="2200" dirty="0" smtClean="0"/>
              <a:t>сотрудников.</a:t>
            </a:r>
            <a:endParaRPr lang="ru-RU" sz="2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61020" y="3667079"/>
            <a:ext cx="8715983" cy="388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200" dirty="0"/>
              <a:t>Индивидуальный подход к требованиям и пожеланиям </a:t>
            </a:r>
            <a:r>
              <a:rPr lang="ru-RU" sz="2200" dirty="0" smtClean="0"/>
              <a:t>Заказчика.</a:t>
            </a:r>
            <a:endParaRPr lang="ru-RU" sz="2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1020" y="4826170"/>
            <a:ext cx="8715983" cy="388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200" dirty="0"/>
              <a:t>Возможность реализации проектов в максимально сжатые </a:t>
            </a:r>
            <a:r>
              <a:rPr lang="ru-RU" sz="2200" dirty="0" smtClean="0"/>
              <a:t>сроки.</a:t>
            </a:r>
            <a:endParaRPr lang="ru-RU" sz="2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1020" y="5878913"/>
            <a:ext cx="8715983" cy="388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200" dirty="0"/>
              <a:t>Оптимальный подбор оборудования и конкурентоспособные цены.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057" y="1023039"/>
            <a:ext cx="318883" cy="3948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883" y="2105531"/>
            <a:ext cx="318883" cy="3948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056" y="3244901"/>
            <a:ext cx="318883" cy="3948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055" y="4385196"/>
            <a:ext cx="318883" cy="39480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054" y="5485445"/>
            <a:ext cx="318883" cy="39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000" y="6463006"/>
            <a:ext cx="1800000" cy="3281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9052" y="292968"/>
            <a:ext cx="690589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 smtClean="0"/>
              <a:t>СЕРТИФИКАТЫ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2430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969" y="447720"/>
            <a:ext cx="3452063" cy="61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67591" y="6187831"/>
            <a:ext cx="34088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 i="1" dirty="0"/>
              <a:t>OOO “СЕДАТЭК”, 2016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49484" y="1970012"/>
            <a:ext cx="56450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/>
              <a:t>БЛАГОДАРИМ ЗА ВНИМАНИЕ!</a:t>
            </a:r>
            <a:endParaRPr lang="ru-RU" sz="3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14523" y="3537839"/>
            <a:ext cx="3114955" cy="1675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i="1" dirty="0"/>
              <a:t>www.sedatec.org</a:t>
            </a:r>
          </a:p>
          <a:p>
            <a:pPr algn="ctr">
              <a:lnSpc>
                <a:spcPts val="4200"/>
              </a:lnSpc>
            </a:pPr>
            <a:r>
              <a:rPr lang="en-US" sz="3000" b="1" i="1" dirty="0"/>
              <a:t>info@sedatec.ru</a:t>
            </a:r>
          </a:p>
          <a:p>
            <a:pPr algn="ctr">
              <a:lnSpc>
                <a:spcPts val="4200"/>
              </a:lnSpc>
            </a:pPr>
            <a:r>
              <a:rPr lang="en-US" sz="3000" b="1" i="1" dirty="0"/>
              <a:t>+7 (499) 702 00 09</a:t>
            </a:r>
          </a:p>
        </p:txBody>
      </p:sp>
    </p:spTree>
    <p:extLst>
      <p:ext uri="{BB962C8B-B14F-4D97-AF65-F5344CB8AC3E}">
        <p14:creationId xmlns:p14="http://schemas.microsoft.com/office/powerpoint/2010/main" val="17024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000" y="6463006"/>
            <a:ext cx="1800000" cy="328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9052" y="292968"/>
            <a:ext cx="690589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 smtClean="0"/>
              <a:t>КОМПЕТЕНЦИИ КОМПАНИИ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41805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000" y="6463006"/>
            <a:ext cx="1800000" cy="328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9052" y="292968"/>
            <a:ext cx="690589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 smtClean="0"/>
              <a:t>ЗОНЫ ПРИСУТСТВИЯ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8373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000" y="6463006"/>
            <a:ext cx="1800000" cy="328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9052" y="292968"/>
            <a:ext cx="69058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 smtClean="0"/>
              <a:t>ЛИНЕЙНЫЙ ТЕПЛОВОЙ ПОЖАРНЫЙ ИЗВЕЩАТЕЛЬ ПТС-1000</a:t>
            </a:r>
            <a:endParaRPr lang="ru-RU" sz="2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2141" y="1172444"/>
            <a:ext cx="89397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«Устройство пожарообнаружения на </a:t>
            </a:r>
            <a:r>
              <a:rPr lang="ru-RU" sz="2400" dirty="0" smtClean="0"/>
              <a:t>базе</a:t>
            </a:r>
            <a:br>
              <a:rPr lang="ru-RU" sz="2400" dirty="0" smtClean="0"/>
            </a:br>
            <a:r>
              <a:rPr lang="ru-RU" sz="2400" dirty="0" smtClean="0"/>
              <a:t>оптоволоконного </a:t>
            </a:r>
            <a:r>
              <a:rPr lang="ru-RU" sz="2400" dirty="0"/>
              <a:t>кабеля ИП 112-1-ER1/ПТС-1000</a:t>
            </a:r>
            <a:r>
              <a:rPr lang="ru-RU" sz="2400" dirty="0" smtClean="0"/>
              <a:t>»</a:t>
            </a:r>
          </a:p>
          <a:p>
            <a:pPr algn="ctr"/>
            <a:r>
              <a:rPr lang="ru-RU" i="1" dirty="0" smtClean="0"/>
              <a:t>(</a:t>
            </a:r>
            <a:r>
              <a:rPr lang="ru-RU" i="1" dirty="0"/>
              <a:t>ГОСТ Р 53325-2012 «Техника пожарная. Технические средства пожарной автоматики»)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6187" y="5661897"/>
            <a:ext cx="88716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err="1"/>
              <a:t>Извещатель</a:t>
            </a:r>
            <a:r>
              <a:rPr lang="ru-RU" sz="2500" dirty="0"/>
              <a:t> пожарный тепловой </a:t>
            </a:r>
            <a:r>
              <a:rPr lang="ru-RU" sz="2500" dirty="0" smtClean="0"/>
              <a:t>оптико-электронный линейный </a:t>
            </a:r>
            <a:r>
              <a:rPr lang="ru-RU" sz="2500" dirty="0"/>
              <a:t>класс Е максимально дискретный/ ПТС-1000.</a:t>
            </a:r>
          </a:p>
        </p:txBody>
      </p:sp>
    </p:spTree>
    <p:extLst>
      <p:ext uri="{BB962C8B-B14F-4D97-AF65-F5344CB8AC3E}">
        <p14:creationId xmlns:p14="http://schemas.microsoft.com/office/powerpoint/2010/main" val="23874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000" y="6463006"/>
            <a:ext cx="1800000" cy="328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9052" y="292968"/>
            <a:ext cx="690589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/>
              <a:t>НАЗНАЧЕНИЕ СИСТЕМЫ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544" y="2154574"/>
            <a:ext cx="298350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400" i="1" dirty="0"/>
              <a:t>п</a:t>
            </a:r>
            <a:r>
              <a:rPr lang="ru-RU" sz="2400" i="1" dirty="0" smtClean="0"/>
              <a:t>редотвращения</a:t>
            </a:r>
          </a:p>
          <a:p>
            <a:pPr algn="ctr">
              <a:lnSpc>
                <a:spcPts val="2200"/>
              </a:lnSpc>
            </a:pPr>
            <a:r>
              <a:rPr lang="ru-RU" sz="2400" i="1" dirty="0" smtClean="0"/>
              <a:t>пожара,</a:t>
            </a:r>
          </a:p>
          <a:p>
            <a:pPr algn="ctr">
              <a:lnSpc>
                <a:spcPts val="2200"/>
              </a:lnSpc>
            </a:pPr>
            <a:r>
              <a:rPr lang="ru-RU" sz="2400" i="1" dirty="0" smtClean="0"/>
              <a:t>аварийной </a:t>
            </a:r>
            <a:r>
              <a:rPr lang="ru-RU" sz="2400" i="1" dirty="0"/>
              <a:t>ситуации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8903" y="2144186"/>
            <a:ext cx="293817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400" i="1" dirty="0" smtClean="0"/>
              <a:t>обнаружения очагов</a:t>
            </a:r>
            <a:br>
              <a:rPr lang="ru-RU" sz="2400" i="1" dirty="0" smtClean="0"/>
            </a:br>
            <a:r>
              <a:rPr lang="ru-RU" sz="2400" i="1" dirty="0" smtClean="0"/>
              <a:t>возгорания</a:t>
            </a:r>
            <a:br>
              <a:rPr lang="ru-RU" sz="2400" i="1" dirty="0" smtClean="0"/>
            </a:br>
            <a:r>
              <a:rPr lang="ru-RU" sz="2400" i="1" dirty="0" smtClean="0"/>
              <a:t>на ранних стадиях</a:t>
            </a:r>
            <a:endParaRPr lang="ru-RU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320294" y="4134277"/>
            <a:ext cx="450341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400" i="1" dirty="0"/>
              <a:t>определения </a:t>
            </a:r>
            <a:r>
              <a:rPr lang="ru-RU" sz="2400" i="1" dirty="0" smtClean="0"/>
              <a:t>местоположения</a:t>
            </a:r>
            <a:br>
              <a:rPr lang="ru-RU" sz="2400" i="1" dirty="0" smtClean="0"/>
            </a:br>
            <a:r>
              <a:rPr lang="ru-RU" sz="2400" i="1" dirty="0" smtClean="0"/>
              <a:t>возгораний</a:t>
            </a:r>
            <a:r>
              <a:rPr lang="ru-RU" sz="2400" i="1" dirty="0"/>
              <a:t>, </a:t>
            </a:r>
            <a:r>
              <a:rPr lang="ru-RU" sz="2400" i="1" dirty="0" smtClean="0"/>
              <a:t>сопровождающихся</a:t>
            </a:r>
            <a:br>
              <a:rPr lang="ru-RU" sz="2400" i="1" dirty="0" smtClean="0"/>
            </a:br>
            <a:r>
              <a:rPr lang="ru-RU" sz="2400" i="1" dirty="0" smtClean="0"/>
              <a:t>увеличением температуры,</a:t>
            </a:r>
          </a:p>
          <a:p>
            <a:pPr algn="ctr">
              <a:lnSpc>
                <a:spcPts val="2200"/>
              </a:lnSpc>
            </a:pPr>
            <a:r>
              <a:rPr lang="ru-RU" sz="2400" i="1" dirty="0" smtClean="0"/>
              <a:t>на </a:t>
            </a:r>
            <a:r>
              <a:rPr lang="ru-RU" sz="2400" i="1" dirty="0"/>
              <a:t>контролируемых </a:t>
            </a:r>
            <a:r>
              <a:rPr lang="ru-RU" sz="2400" i="1" dirty="0" smtClean="0"/>
              <a:t>объектах</a:t>
            </a:r>
          </a:p>
          <a:p>
            <a:pPr algn="ctr">
              <a:lnSpc>
                <a:spcPts val="2200"/>
              </a:lnSpc>
            </a:pPr>
            <a:r>
              <a:rPr lang="ru-RU" sz="2400" i="1" dirty="0" smtClean="0"/>
              <a:t>и </a:t>
            </a:r>
            <a:r>
              <a:rPr lang="ru-RU" sz="2400" i="1" dirty="0"/>
              <a:t>передачи </a:t>
            </a:r>
            <a:r>
              <a:rPr lang="ru-RU" sz="2400" i="1" dirty="0" smtClean="0"/>
              <a:t>сигнала</a:t>
            </a:r>
            <a:br>
              <a:rPr lang="ru-RU" sz="2400" i="1" dirty="0" smtClean="0"/>
            </a:br>
            <a:r>
              <a:rPr lang="ru-RU" sz="2400" i="1" dirty="0" smtClean="0"/>
              <a:t>на пульт пожарной охраны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4532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000" y="6463006"/>
            <a:ext cx="1800000" cy="328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9052" y="292968"/>
            <a:ext cx="690589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 smtClean="0"/>
              <a:t>ОБЛАСТЬ ПРИМЕНЕНИЯ</a:t>
            </a:r>
            <a:endParaRPr lang="ru-RU" sz="2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056" y="797394"/>
            <a:ext cx="8647888" cy="865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/>
              <a:t>Ультрасовременный линейный тепловой </a:t>
            </a:r>
            <a:r>
              <a:rPr lang="ru-RU" sz="2000" dirty="0">
                <a:solidFill>
                  <a:srgbClr val="E52328"/>
                </a:solidFill>
              </a:rPr>
              <a:t>пожарный </a:t>
            </a:r>
            <a:r>
              <a:rPr lang="ru-RU" sz="2000" dirty="0" err="1" smtClean="0">
                <a:solidFill>
                  <a:srgbClr val="E52328"/>
                </a:solidFill>
              </a:rPr>
              <a:t>извещатель</a:t>
            </a:r>
            <a:r>
              <a:rPr lang="ru-RU" sz="2000" dirty="0" smtClean="0">
                <a:solidFill>
                  <a:srgbClr val="E52328"/>
                </a:solidFill>
              </a:rPr>
              <a:t/>
            </a:r>
            <a:br>
              <a:rPr lang="ru-RU" sz="2000" dirty="0" smtClean="0">
                <a:solidFill>
                  <a:srgbClr val="E52328"/>
                </a:solidFill>
              </a:rPr>
            </a:br>
            <a:r>
              <a:rPr lang="ru-RU" sz="2000" dirty="0" smtClean="0">
                <a:solidFill>
                  <a:srgbClr val="E52328"/>
                </a:solidFill>
              </a:rPr>
              <a:t>ПТС </a:t>
            </a:r>
            <a:r>
              <a:rPr lang="ru-RU" sz="2000" dirty="0">
                <a:solidFill>
                  <a:srgbClr val="E52328"/>
                </a:solidFill>
              </a:rPr>
              <a:t>- 1000</a:t>
            </a:r>
            <a:r>
              <a:rPr lang="ru-RU" sz="2000" dirty="0"/>
              <a:t> применяется для </a:t>
            </a:r>
            <a:r>
              <a:rPr lang="ru-RU" sz="2000" dirty="0">
                <a:solidFill>
                  <a:srgbClr val="E52328"/>
                </a:solidFill>
              </a:rPr>
              <a:t>предотвращения пожаров </a:t>
            </a:r>
            <a:r>
              <a:rPr lang="ru-RU" sz="2000" dirty="0" smtClean="0"/>
              <a:t>протяжённых </a:t>
            </a:r>
            <a:r>
              <a:rPr lang="ru-RU" sz="2000" dirty="0"/>
              <a:t>объектов, таких как:</a:t>
            </a:r>
          </a:p>
        </p:txBody>
      </p:sp>
    </p:spTree>
    <p:extLst>
      <p:ext uri="{BB962C8B-B14F-4D97-AF65-F5344CB8AC3E}">
        <p14:creationId xmlns:p14="http://schemas.microsoft.com/office/powerpoint/2010/main" val="40734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000" y="6463006"/>
            <a:ext cx="1800000" cy="3281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9052" y="292968"/>
            <a:ext cx="690589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 smtClean="0"/>
              <a:t>ПРИНЦИП РАБОТЫ (1)</a:t>
            </a:r>
            <a:endParaRPr lang="ru-RU" sz="29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300" y="961131"/>
            <a:ext cx="8915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системе </a:t>
            </a:r>
            <a:r>
              <a:rPr lang="ru-RU" sz="2400" dirty="0">
                <a:solidFill>
                  <a:srgbClr val="E52328"/>
                </a:solidFill>
              </a:rPr>
              <a:t>ПТС-1000</a:t>
            </a:r>
            <a:r>
              <a:rPr lang="ru-RU" sz="2400" dirty="0"/>
              <a:t> </a:t>
            </a:r>
            <a:r>
              <a:rPr lang="ru-RU" sz="2400" dirty="0" smtClean="0"/>
              <a:t>используется</a:t>
            </a:r>
            <a:br>
              <a:rPr lang="ru-RU" sz="2400" dirty="0" smtClean="0"/>
            </a:br>
            <a:r>
              <a:rPr lang="ru-RU" sz="3000" dirty="0" smtClean="0">
                <a:solidFill>
                  <a:srgbClr val="E52328"/>
                </a:solidFill>
              </a:rPr>
              <a:t>распределенный </a:t>
            </a:r>
            <a:r>
              <a:rPr lang="ru-RU" sz="3000" dirty="0">
                <a:solidFill>
                  <a:srgbClr val="E52328"/>
                </a:solidFill>
              </a:rPr>
              <a:t>датчик </a:t>
            </a:r>
            <a:r>
              <a:rPr lang="ru-RU" sz="3000" dirty="0" smtClean="0">
                <a:solidFill>
                  <a:srgbClr val="E52328"/>
                </a:solidFill>
              </a:rPr>
              <a:t>температуры,</a:t>
            </a:r>
            <a:br>
              <a:rPr lang="ru-RU" sz="3000" dirty="0" smtClean="0">
                <a:solidFill>
                  <a:srgbClr val="E52328"/>
                </a:solidFill>
              </a:rPr>
            </a:br>
            <a:r>
              <a:rPr lang="ru-RU" sz="2400" dirty="0" smtClean="0"/>
              <a:t>чувствительным </a:t>
            </a:r>
            <a:r>
              <a:rPr lang="ru-RU" sz="2400" dirty="0"/>
              <a:t>элементом которой </a:t>
            </a:r>
            <a:r>
              <a:rPr lang="ru-RU" sz="2400" dirty="0" smtClean="0"/>
              <a:t>является</a:t>
            </a:r>
            <a:br>
              <a:rPr lang="ru-RU" sz="2400" dirty="0" smtClean="0"/>
            </a:br>
            <a:r>
              <a:rPr lang="ru-RU" sz="3200" dirty="0" smtClean="0">
                <a:solidFill>
                  <a:srgbClr val="E52328"/>
                </a:solidFill>
              </a:rPr>
              <a:t>оптическое волокно.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685" y="5362664"/>
            <a:ext cx="91146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/>
              <a:t>Принцип работы системы </a:t>
            </a:r>
            <a:r>
              <a:rPr lang="ru-RU" sz="2600" dirty="0" smtClean="0"/>
              <a:t>основан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000" dirty="0" smtClean="0"/>
              <a:t> </a:t>
            </a:r>
            <a:r>
              <a:rPr lang="ru-RU" sz="3000" dirty="0">
                <a:solidFill>
                  <a:srgbClr val="E52328"/>
                </a:solidFill>
              </a:rPr>
              <a:t>на эффекте </a:t>
            </a:r>
            <a:r>
              <a:rPr lang="ru-RU" sz="3000" dirty="0" err="1" smtClean="0">
                <a:solidFill>
                  <a:srgbClr val="E52328"/>
                </a:solidFill>
              </a:rPr>
              <a:t>Рамана</a:t>
            </a:r>
            <a:r>
              <a:rPr lang="ru-RU" sz="3000" dirty="0" smtClean="0">
                <a:solidFill>
                  <a:srgbClr val="E52328"/>
                </a:solidFill>
              </a:rPr>
              <a:t>.</a:t>
            </a:r>
            <a:endParaRPr lang="ru-RU" sz="3000" dirty="0">
              <a:solidFill>
                <a:srgbClr val="E523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000" y="6463006"/>
            <a:ext cx="1800000" cy="328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9052" y="292968"/>
            <a:ext cx="690589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 smtClean="0"/>
              <a:t>ПРИНЦИП РАБОТЫ (2)</a:t>
            </a:r>
            <a:endParaRPr lang="ru-RU" sz="2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0664" y="1347167"/>
            <a:ext cx="7762673" cy="1411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2800" dirty="0"/>
              <a:t>Результатом каждого измерения </a:t>
            </a:r>
            <a:r>
              <a:rPr lang="ru-RU" sz="2800" dirty="0" smtClean="0"/>
              <a:t>является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solidFill>
                  <a:srgbClr val="E52328"/>
                </a:solidFill>
              </a:rPr>
              <a:t>температурный профиль</a:t>
            </a:r>
            <a:r>
              <a:rPr lang="ru-RU" sz="3000" dirty="0" smtClean="0">
                <a:solidFill>
                  <a:srgbClr val="E52328"/>
                </a:solidFill>
              </a:rPr>
              <a:t>.</a:t>
            </a:r>
            <a:br>
              <a:rPr lang="ru-RU" sz="3000" dirty="0" smtClean="0">
                <a:solidFill>
                  <a:srgbClr val="E52328"/>
                </a:solidFill>
              </a:rPr>
            </a:b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671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000" y="6463006"/>
            <a:ext cx="1800000" cy="328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9052" y="292968"/>
            <a:ext cx="690589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 smtClean="0"/>
              <a:t>ОСНОВНЫЕ ПРЕИМУЩЕСТВА СИСТЕМЫ (1)</a:t>
            </a:r>
            <a:endParaRPr lang="ru-RU" sz="2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54618" y="1269207"/>
            <a:ext cx="4184463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ru-RU" sz="2200" dirty="0"/>
              <a:t>Датчиком системы </a:t>
            </a:r>
            <a:r>
              <a:rPr lang="ru-RU" sz="2200" dirty="0" smtClean="0"/>
              <a:t>является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smtClean="0"/>
              <a:t>сам </a:t>
            </a:r>
            <a:r>
              <a:rPr lang="ru-RU" sz="2200" dirty="0"/>
              <a:t>оптоволоконный </a:t>
            </a:r>
            <a:r>
              <a:rPr lang="ru-RU" sz="2200" dirty="0" smtClean="0"/>
              <a:t>кабель</a:t>
            </a:r>
            <a:r>
              <a:rPr lang="en-US" sz="2200" dirty="0" smtClean="0"/>
              <a:t>.</a:t>
            </a:r>
            <a:r>
              <a:rPr lang="ru-RU" sz="2200" dirty="0" smtClean="0"/>
              <a:t> Отсутствие электрического сигнала на объекте.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61365" y="3051836"/>
            <a:ext cx="5943598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dirty="0" smtClean="0"/>
              <a:t>Широкий температурный рабочий диапазон. Соответствие ГОСТ </a:t>
            </a:r>
            <a:r>
              <a:rPr lang="ru-RU" sz="2200" dirty="0"/>
              <a:t>Р </a:t>
            </a:r>
            <a:r>
              <a:rPr lang="ru-RU" sz="2200" dirty="0" smtClean="0"/>
              <a:t>53325-2012.</a:t>
            </a:r>
          </a:p>
          <a:p>
            <a:pPr>
              <a:lnSpc>
                <a:spcPts val="2200"/>
              </a:lnSpc>
            </a:pPr>
            <a:r>
              <a:rPr lang="ru-RU" sz="2200" dirty="0" smtClean="0"/>
              <a:t>Возможность выделения температурных зон.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76842" y="5222171"/>
            <a:ext cx="3862239" cy="378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ru-RU" sz="2200" dirty="0"/>
              <a:t>Сигнализация и визуализация.</a:t>
            </a:r>
          </a:p>
        </p:txBody>
      </p:sp>
    </p:spTree>
    <p:extLst>
      <p:ext uri="{BB962C8B-B14F-4D97-AF65-F5344CB8AC3E}">
        <p14:creationId xmlns:p14="http://schemas.microsoft.com/office/powerpoint/2010/main" val="37431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199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Ульяна Белова</dc:creator>
  <cp:lastModifiedBy>Anya</cp:lastModifiedBy>
  <cp:revision>53</cp:revision>
  <dcterms:created xsi:type="dcterms:W3CDTF">2016-04-15T13:55:37Z</dcterms:created>
  <dcterms:modified xsi:type="dcterms:W3CDTF">2016-11-11T10:59:16Z</dcterms:modified>
</cp:coreProperties>
</file>